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3400" cy="7561263"/>
  <p:notesSz cx="9144000" cy="6858000"/>
  <p:defaultTextStyle>
    <a:defPPr>
      <a:defRPr lang="en-US"/>
    </a:defPPr>
    <a:lvl1pPr marL="0" algn="l" defTabSz="99545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730" algn="l" defTabSz="99545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459" algn="l" defTabSz="99545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190" algn="l" defTabSz="99545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0920" algn="l" defTabSz="99545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8649" algn="l" defTabSz="99545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6379" algn="l" defTabSz="99545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109" algn="l" defTabSz="99545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1839" algn="l" defTabSz="99545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26" y="-252"/>
      </p:cViewPr>
      <p:guideLst>
        <p:guide orient="horz" pos="238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005" y="2348895"/>
            <a:ext cx="9089390" cy="16207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4010" y="4284717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0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2F5-69E0-40E7-917C-237CA071823C}" type="datetimeFigureOut">
              <a:rPr lang="en-GB" smtClean="0"/>
              <a:t>24/04/2015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1DE-A81F-426C-AF4F-ED38B2AE3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292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2F5-69E0-40E7-917C-237CA071823C}" type="datetimeFigureOut">
              <a:rPr lang="en-GB" smtClean="0"/>
              <a:t>24/04/2015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1DE-A81F-426C-AF4F-ED38B2AE3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304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98774" y="302804"/>
            <a:ext cx="2606517" cy="64515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9227" y="302804"/>
            <a:ext cx="7641326" cy="645157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2F5-69E0-40E7-917C-237CA071823C}" type="datetimeFigureOut">
              <a:rPr lang="en-GB" smtClean="0"/>
              <a:t>24/04/2015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1DE-A81F-426C-AF4F-ED38B2AE3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553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2F5-69E0-40E7-917C-237CA071823C}" type="datetimeFigureOut">
              <a:rPr lang="en-GB" smtClean="0"/>
              <a:t>24/04/2015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1DE-A81F-426C-AF4F-ED38B2AE3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501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705" y="4858814"/>
            <a:ext cx="9089390" cy="1501751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3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45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19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09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6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37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1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18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2F5-69E0-40E7-917C-237CA071823C}" type="datetimeFigureOut">
              <a:rPr lang="en-GB" smtClean="0"/>
              <a:t>24/04/2015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1DE-A81F-426C-AF4F-ED38B2AE3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522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9227" y="1764296"/>
            <a:ext cx="5123921" cy="49900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1372" y="1764296"/>
            <a:ext cx="5123921" cy="49900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2F5-69E0-40E7-917C-237CA071823C}" type="datetimeFigureOut">
              <a:rPr lang="en-GB" smtClean="0"/>
              <a:t>24/04/2015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1DE-A81F-426C-AF4F-ED38B2AE3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391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670" y="302802"/>
            <a:ext cx="9624060" cy="126021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30" indent="0">
              <a:buNone/>
              <a:defRPr sz="2200" b="1"/>
            </a:lvl2pPr>
            <a:lvl3pPr marL="995459" indent="0">
              <a:buNone/>
              <a:defRPr sz="2000" b="1"/>
            </a:lvl3pPr>
            <a:lvl4pPr marL="1493190" indent="0">
              <a:buNone/>
              <a:defRPr sz="1700" b="1"/>
            </a:lvl4pPr>
            <a:lvl5pPr marL="1990920" indent="0">
              <a:buNone/>
              <a:defRPr sz="1700" b="1"/>
            </a:lvl5pPr>
            <a:lvl6pPr marL="2488649" indent="0">
              <a:buNone/>
              <a:defRPr sz="1700" b="1"/>
            </a:lvl6pPr>
            <a:lvl7pPr marL="2986379" indent="0">
              <a:buNone/>
              <a:defRPr sz="1700" b="1"/>
            </a:lvl7pPr>
            <a:lvl8pPr marL="3484109" indent="0">
              <a:buNone/>
              <a:defRPr sz="1700" b="1"/>
            </a:lvl8pPr>
            <a:lvl9pPr marL="398183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2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30" indent="0">
              <a:buNone/>
              <a:defRPr sz="2200" b="1"/>
            </a:lvl2pPr>
            <a:lvl3pPr marL="995459" indent="0">
              <a:buNone/>
              <a:defRPr sz="2000" b="1"/>
            </a:lvl3pPr>
            <a:lvl4pPr marL="1493190" indent="0">
              <a:buNone/>
              <a:defRPr sz="1700" b="1"/>
            </a:lvl4pPr>
            <a:lvl5pPr marL="1990920" indent="0">
              <a:buNone/>
              <a:defRPr sz="1700" b="1"/>
            </a:lvl5pPr>
            <a:lvl6pPr marL="2488649" indent="0">
              <a:buNone/>
              <a:defRPr sz="1700" b="1"/>
            </a:lvl6pPr>
            <a:lvl7pPr marL="2986379" indent="0">
              <a:buNone/>
              <a:defRPr sz="1700" b="1"/>
            </a:lvl7pPr>
            <a:lvl8pPr marL="3484109" indent="0">
              <a:buNone/>
              <a:defRPr sz="1700" b="1"/>
            </a:lvl8pPr>
            <a:lvl9pPr marL="398183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2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2F5-69E0-40E7-917C-237CA071823C}" type="datetimeFigureOut">
              <a:rPr lang="en-GB" smtClean="0"/>
              <a:t>24/04/2015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1DE-A81F-426C-AF4F-ED38B2AE3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934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2F5-69E0-40E7-917C-237CA071823C}" type="datetimeFigureOut">
              <a:rPr lang="en-GB" smtClean="0"/>
              <a:t>24/04/2015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1DE-A81F-426C-AF4F-ED38B2AE3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665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2F5-69E0-40E7-917C-237CA071823C}" type="datetimeFigureOut">
              <a:rPr lang="en-GB" smtClean="0"/>
              <a:t>24/04/2015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1DE-A81F-426C-AF4F-ED38B2AE3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55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670" y="301050"/>
            <a:ext cx="3518055" cy="128121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0824" y="301052"/>
            <a:ext cx="5977907" cy="645332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670" y="1582266"/>
            <a:ext cx="3518055" cy="5172114"/>
          </a:xfrm>
        </p:spPr>
        <p:txBody>
          <a:bodyPr/>
          <a:lstStyle>
            <a:lvl1pPr marL="0" indent="0">
              <a:buNone/>
              <a:defRPr sz="1500"/>
            </a:lvl1pPr>
            <a:lvl2pPr marL="497730" indent="0">
              <a:buNone/>
              <a:defRPr sz="1300"/>
            </a:lvl2pPr>
            <a:lvl3pPr marL="995459" indent="0">
              <a:buNone/>
              <a:defRPr sz="1100"/>
            </a:lvl3pPr>
            <a:lvl4pPr marL="1493190" indent="0">
              <a:buNone/>
              <a:defRPr sz="1000"/>
            </a:lvl4pPr>
            <a:lvl5pPr marL="1990920" indent="0">
              <a:buNone/>
              <a:defRPr sz="1000"/>
            </a:lvl5pPr>
            <a:lvl6pPr marL="2488649" indent="0">
              <a:buNone/>
              <a:defRPr sz="1000"/>
            </a:lvl6pPr>
            <a:lvl7pPr marL="2986379" indent="0">
              <a:buNone/>
              <a:defRPr sz="1000"/>
            </a:lvl7pPr>
            <a:lvl8pPr marL="3484109" indent="0">
              <a:buNone/>
              <a:defRPr sz="1000"/>
            </a:lvl8pPr>
            <a:lvl9pPr marL="398183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2F5-69E0-40E7-917C-237CA071823C}" type="datetimeFigureOut">
              <a:rPr lang="en-GB" smtClean="0"/>
              <a:t>24/04/2015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1DE-A81F-426C-AF4F-ED38B2AE3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408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500"/>
            </a:lvl1pPr>
            <a:lvl2pPr marL="497730" indent="0">
              <a:buNone/>
              <a:defRPr sz="3000"/>
            </a:lvl2pPr>
            <a:lvl3pPr marL="995459" indent="0">
              <a:buNone/>
              <a:defRPr sz="2600"/>
            </a:lvl3pPr>
            <a:lvl4pPr marL="1493190" indent="0">
              <a:buNone/>
              <a:defRPr sz="2200"/>
            </a:lvl4pPr>
            <a:lvl5pPr marL="1990920" indent="0">
              <a:buNone/>
              <a:defRPr sz="2200"/>
            </a:lvl5pPr>
            <a:lvl6pPr marL="2488649" indent="0">
              <a:buNone/>
              <a:defRPr sz="2200"/>
            </a:lvl6pPr>
            <a:lvl7pPr marL="2986379" indent="0">
              <a:buNone/>
              <a:defRPr sz="2200"/>
            </a:lvl7pPr>
            <a:lvl8pPr marL="3484109" indent="0">
              <a:buNone/>
              <a:defRPr sz="2200"/>
            </a:lvl8pPr>
            <a:lvl9pPr marL="3981839" indent="0">
              <a:buNone/>
              <a:defRPr sz="22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500"/>
            </a:lvl1pPr>
            <a:lvl2pPr marL="497730" indent="0">
              <a:buNone/>
              <a:defRPr sz="1300"/>
            </a:lvl2pPr>
            <a:lvl3pPr marL="995459" indent="0">
              <a:buNone/>
              <a:defRPr sz="1100"/>
            </a:lvl3pPr>
            <a:lvl4pPr marL="1493190" indent="0">
              <a:buNone/>
              <a:defRPr sz="1000"/>
            </a:lvl4pPr>
            <a:lvl5pPr marL="1990920" indent="0">
              <a:buNone/>
              <a:defRPr sz="1000"/>
            </a:lvl5pPr>
            <a:lvl6pPr marL="2488649" indent="0">
              <a:buNone/>
              <a:defRPr sz="1000"/>
            </a:lvl6pPr>
            <a:lvl7pPr marL="2986379" indent="0">
              <a:buNone/>
              <a:defRPr sz="1000"/>
            </a:lvl7pPr>
            <a:lvl8pPr marL="3484109" indent="0">
              <a:buNone/>
              <a:defRPr sz="1000"/>
            </a:lvl8pPr>
            <a:lvl9pPr marL="398183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32F5-69E0-40E7-917C-237CA071823C}" type="datetimeFigureOut">
              <a:rPr lang="en-GB" smtClean="0"/>
              <a:t>24/04/2015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51DE-A81F-426C-AF4F-ED38B2AE3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164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670" y="302802"/>
            <a:ext cx="9624060" cy="1260211"/>
          </a:xfrm>
          <a:prstGeom prst="rect">
            <a:avLst/>
          </a:prstGeom>
        </p:spPr>
        <p:txBody>
          <a:bodyPr vert="horz" lIns="99546" tIns="49773" rIns="99546" bIns="4977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670" y="1764296"/>
            <a:ext cx="9624060" cy="4990084"/>
          </a:xfrm>
          <a:prstGeom prst="rect">
            <a:avLst/>
          </a:prstGeom>
        </p:spPr>
        <p:txBody>
          <a:bodyPr vert="horz" lIns="99546" tIns="49773" rIns="99546" bIns="4977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670" y="7008173"/>
            <a:ext cx="2495127" cy="402567"/>
          </a:xfrm>
          <a:prstGeom prst="rect">
            <a:avLst/>
          </a:prstGeom>
        </p:spPr>
        <p:txBody>
          <a:bodyPr vert="horz" lIns="99546" tIns="49773" rIns="99546" bIns="4977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532F5-69E0-40E7-917C-237CA071823C}" type="datetimeFigureOut">
              <a:rPr lang="en-GB" smtClean="0"/>
              <a:t>24/04/2015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3579" y="7008173"/>
            <a:ext cx="3386243" cy="402567"/>
          </a:xfrm>
          <a:prstGeom prst="rect">
            <a:avLst/>
          </a:prstGeom>
        </p:spPr>
        <p:txBody>
          <a:bodyPr vert="horz" lIns="99546" tIns="49773" rIns="99546" bIns="4977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3603" y="7008173"/>
            <a:ext cx="2495127" cy="402567"/>
          </a:xfrm>
          <a:prstGeom prst="rect">
            <a:avLst/>
          </a:prstGeom>
        </p:spPr>
        <p:txBody>
          <a:bodyPr vert="horz" lIns="99546" tIns="49773" rIns="99546" bIns="4977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251DE-A81F-426C-AF4F-ED38B2AE3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91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459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298" indent="-373298" algn="l" defTabSz="995459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811" indent="-311081" algn="l" defTabSz="995459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325" indent="-248865" algn="l" defTabSz="9954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055" indent="-248865" algn="l" defTabSz="995459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785" indent="-248865" algn="l" defTabSz="995459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514" indent="-248865" algn="l" defTabSz="9954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244" indent="-248865" algn="l" defTabSz="9954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2975" indent="-248865" algn="l" defTabSz="9954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704" indent="-248865" algn="l" defTabSz="995459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545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30" algn="l" defTabSz="99545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459" algn="l" defTabSz="99545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190" algn="l" defTabSz="99545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0920" algn="l" defTabSz="99545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649" algn="l" defTabSz="99545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379" algn="l" defTabSz="99545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109" algn="l" defTabSz="99545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1839" algn="l" defTabSz="995459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:\CBAC\Numeracy 2\Testun 12-Poster Lluosrifau  Multiples Poster\flash\multiples poster.0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9" y="-145149"/>
            <a:ext cx="10750551" cy="760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148" y="1620391"/>
            <a:ext cx="1872208" cy="1008112"/>
          </a:xfrm>
        </p:spPr>
        <p:txBody>
          <a:bodyPr>
            <a:normAutofit/>
          </a:bodyPr>
          <a:lstStyle/>
          <a:p>
            <a:pPr algn="l"/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The sum of the number’s digits is a multiple of 9.</a:t>
            </a:r>
          </a:p>
          <a:p>
            <a:pPr algn="l"/>
            <a:endParaRPr lang="en-GB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2" descr="R:\CBAC\PNG\Owain\Whats the error ART\TopBar4Titl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0230843" cy="420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R:\CBAC\OwainArt\logos\1A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8215" y="461437"/>
            <a:ext cx="675149" cy="216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124" y="10618"/>
            <a:ext cx="9971751" cy="385637"/>
          </a:xfrm>
        </p:spPr>
        <p:txBody>
          <a:bodyPr>
            <a:noAutofit/>
          </a:bodyPr>
          <a:lstStyle/>
          <a:p>
            <a:pPr algn="l"/>
            <a:r>
              <a:rPr lang="en-GB" sz="23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How to decide if a number is a multiple of…</a:t>
            </a:r>
            <a:endParaRPr lang="en-GB" sz="23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4251326" y="2896479"/>
            <a:ext cx="2247502" cy="956160"/>
          </a:xfrm>
          <a:prstGeom prst="rect">
            <a:avLst/>
          </a:prstGeom>
        </p:spPr>
        <p:txBody>
          <a:bodyPr vert="horz" lIns="99546" tIns="49773" rIns="99546" bIns="49773" rtlCol="0">
            <a:normAutofit/>
          </a:bodyPr>
          <a:lstStyle>
            <a:lvl1pPr marL="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9773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9545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9319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9092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48864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8637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8410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98183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The number is even, i.e. ends with </a:t>
            </a:r>
            <a:endParaRPr lang="en-GB" sz="1600" b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GB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</a:t>
            </a:r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, 4, 6, 8 or 10.</a:t>
            </a: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8803084" y="1404367"/>
            <a:ext cx="1872208" cy="936104"/>
          </a:xfrm>
          <a:prstGeom prst="rect">
            <a:avLst/>
          </a:prstGeom>
        </p:spPr>
        <p:txBody>
          <a:bodyPr vert="horz" lIns="99546" tIns="49773" rIns="99546" bIns="49773" rtlCol="0">
            <a:normAutofit/>
          </a:bodyPr>
          <a:lstStyle>
            <a:lvl1pPr marL="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9773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9545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9319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9092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48864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8637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8410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98183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The number is </a:t>
            </a:r>
            <a:endParaRPr lang="en-GB" sz="1600" b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GB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a </a:t>
            </a:r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multiple of </a:t>
            </a:r>
            <a:endParaRPr lang="en-GB" sz="1600" b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GB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 </a:t>
            </a:r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and 3.</a:t>
            </a: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7506940" y="3060551"/>
            <a:ext cx="1872208" cy="1512168"/>
          </a:xfrm>
          <a:prstGeom prst="rect">
            <a:avLst/>
          </a:prstGeom>
        </p:spPr>
        <p:txBody>
          <a:bodyPr vert="horz" lIns="99546" tIns="49773" rIns="99546" bIns="49773" rtlCol="0">
            <a:normAutofit/>
          </a:bodyPr>
          <a:lstStyle>
            <a:lvl1pPr marL="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9773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9545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9319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9092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48864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8637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8410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98183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The number ends with </a:t>
            </a:r>
            <a:endParaRPr lang="en-GB" sz="1600" b="1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r>
              <a:rPr lang="en-GB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5 </a:t>
            </a:r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or 0.</a:t>
            </a: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435034" y="3470879"/>
            <a:ext cx="2679418" cy="1965935"/>
          </a:xfrm>
          <a:prstGeom prst="rect">
            <a:avLst/>
          </a:prstGeom>
        </p:spPr>
        <p:txBody>
          <a:bodyPr vert="horz" lIns="99546" tIns="49773" rIns="99546" bIns="49773" rtlCol="0">
            <a:normAutofit/>
          </a:bodyPr>
          <a:lstStyle>
            <a:lvl1pPr marL="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9773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9545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9319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9092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48864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8637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8410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98183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The sum of the number’s digits is a multiple of 3, e.g. 8142 </a:t>
            </a:r>
            <a:r>
              <a:rPr lang="en-GB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is </a:t>
            </a:r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 multiple </a:t>
            </a:r>
            <a:r>
              <a:rPr lang="en-GB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of 3 as 8 + 1 + 4 + 2 = 15 </a:t>
            </a:r>
          </a:p>
          <a:p>
            <a:pPr algn="l"/>
            <a:r>
              <a:rPr lang="en-GB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is </a:t>
            </a:r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 multiple of 3.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3690516" y="4356695"/>
            <a:ext cx="3384376" cy="1512168"/>
          </a:xfrm>
          <a:prstGeom prst="rect">
            <a:avLst/>
          </a:prstGeom>
        </p:spPr>
        <p:txBody>
          <a:bodyPr vert="horz" lIns="99546" tIns="49773" rIns="99546" bIns="49773" rtlCol="0">
            <a:normAutofit/>
          </a:bodyPr>
          <a:lstStyle>
            <a:lvl1pPr marL="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9773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9545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9319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9092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48864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8637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8410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98183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AutoNum type="alphaLcParenBoth"/>
            </a:pPr>
            <a:r>
              <a:rPr lang="en-GB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Half </a:t>
            </a:r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of the number is even</a:t>
            </a:r>
            <a:r>
              <a:rPr lang="en-GB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</a:t>
            </a:r>
          </a:p>
          <a:p>
            <a:pPr algn="l"/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/>
            </a:r>
            <a:b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(b) The last two digits of the </a:t>
            </a:r>
            <a:r>
              <a:rPr lang="en-GB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  </a:t>
            </a:r>
          </a:p>
          <a:p>
            <a:pPr algn="l"/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GB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    number </a:t>
            </a:r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is a multiple of 4.</a:t>
            </a: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7434931" y="6444927"/>
            <a:ext cx="2981707" cy="432048"/>
          </a:xfrm>
          <a:prstGeom prst="rect">
            <a:avLst/>
          </a:prstGeom>
        </p:spPr>
        <p:txBody>
          <a:bodyPr vert="horz" lIns="99546" tIns="49773" rIns="99546" bIns="49773" rtlCol="0">
            <a:normAutofit/>
          </a:bodyPr>
          <a:lstStyle>
            <a:lvl1pPr marL="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9773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9545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9319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90920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48864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8637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8410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981839" indent="0" algn="ctr" defTabSz="99545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The number ends with 0.</a:t>
            </a:r>
          </a:p>
        </p:txBody>
      </p:sp>
      <p:pic>
        <p:nvPicPr>
          <p:cNvPr id="1026" name="Picture 2" descr="V:\Work14-15\WJEC-14-15_03\Eduqas_Part-of_Logo_RGB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4021" y="1"/>
            <a:ext cx="820272" cy="420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13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109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to decide if a number is a multiple of…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decide if a number is a multiple of…</dc:title>
  <dc:creator>Owain Roberts</dc:creator>
  <cp:lastModifiedBy>Jones, Hywel</cp:lastModifiedBy>
  <cp:revision>8</cp:revision>
  <dcterms:created xsi:type="dcterms:W3CDTF">2015-02-23T11:48:50Z</dcterms:created>
  <dcterms:modified xsi:type="dcterms:W3CDTF">2015-04-24T07:09:13Z</dcterms:modified>
</cp:coreProperties>
</file>